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5" autoAdjust="0"/>
    <p:restoredTop sz="94660"/>
  </p:normalViewPr>
  <p:slideViewPr>
    <p:cSldViewPr showGuides="1">
      <p:cViewPr varScale="1">
        <p:scale>
          <a:sx n="50" d="100"/>
          <a:sy n="50" d="100"/>
        </p:scale>
        <p:origin x="162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84656" cy="500856"/>
          </a:xfrm>
          <a:prstGeom prst="rect">
            <a:avLst/>
          </a:prstGeom>
        </p:spPr>
        <p:txBody>
          <a:bodyPr vert="horz" lIns="92304" tIns="46153" rIns="92304" bIns="461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02" y="1"/>
            <a:ext cx="2984656" cy="500856"/>
          </a:xfrm>
          <a:prstGeom prst="rect">
            <a:avLst/>
          </a:prstGeom>
        </p:spPr>
        <p:txBody>
          <a:bodyPr vert="horz" lIns="92304" tIns="46153" rIns="92304" bIns="46153" rtlCol="0"/>
          <a:lstStyle>
            <a:lvl1pPr algn="r">
              <a:defRPr sz="1200"/>
            </a:lvl1pPr>
          </a:lstStyle>
          <a:p>
            <a:fld id="{68BF8C2C-BB49-4DC6-B1E7-CF5A2B01ADBA}" type="datetimeFigureOut">
              <a:rPr kumimoji="1" lang="ja-JP" altLang="en-US" smtClean="0"/>
              <a:pPr/>
              <a:t>2025/3/26</a:t>
            </a:fld>
            <a:endParaRPr kumimoji="1" lang="ja-JP" altLang="en-US"/>
          </a:p>
        </p:txBody>
      </p:sp>
      <p:sp>
        <p:nvSpPr>
          <p:cNvPr id="4" name="スライド イメージ プレースホルダー 3"/>
          <p:cNvSpPr>
            <a:spLocks noGrp="1" noRot="1" noChangeAspect="1"/>
          </p:cNvSpPr>
          <p:nvPr>
            <p:ph type="sldImg" idx="2"/>
          </p:nvPr>
        </p:nvSpPr>
        <p:spPr>
          <a:xfrm>
            <a:off x="941388" y="752475"/>
            <a:ext cx="5005387" cy="3754438"/>
          </a:xfrm>
          <a:prstGeom prst="rect">
            <a:avLst/>
          </a:prstGeom>
          <a:noFill/>
          <a:ln w="12700">
            <a:solidFill>
              <a:prstClr val="black"/>
            </a:solidFill>
          </a:ln>
        </p:spPr>
        <p:txBody>
          <a:bodyPr vert="horz" lIns="92304" tIns="46153" rIns="92304" bIns="46153" rtlCol="0" anchor="ctr"/>
          <a:lstStyle/>
          <a:p>
            <a:endParaRPr lang="ja-JP" altLang="en-US"/>
          </a:p>
        </p:txBody>
      </p:sp>
      <p:sp>
        <p:nvSpPr>
          <p:cNvPr id="5" name="ノート プレースホルダー 4"/>
          <p:cNvSpPr>
            <a:spLocks noGrp="1"/>
          </p:cNvSpPr>
          <p:nvPr>
            <p:ph type="body" sz="quarter" idx="3"/>
          </p:nvPr>
        </p:nvSpPr>
        <p:spPr>
          <a:xfrm>
            <a:off x="689138" y="4758929"/>
            <a:ext cx="5509888" cy="4507701"/>
          </a:xfrm>
          <a:prstGeom prst="rect">
            <a:avLst/>
          </a:prstGeom>
        </p:spPr>
        <p:txBody>
          <a:bodyPr vert="horz" lIns="92304" tIns="46153" rIns="92304" bIns="461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258"/>
            <a:ext cx="2984656" cy="500855"/>
          </a:xfrm>
          <a:prstGeom prst="rect">
            <a:avLst/>
          </a:prstGeom>
        </p:spPr>
        <p:txBody>
          <a:bodyPr vert="horz" lIns="92304" tIns="46153" rIns="92304" bIns="461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02" y="9516258"/>
            <a:ext cx="2984656" cy="500855"/>
          </a:xfrm>
          <a:prstGeom prst="rect">
            <a:avLst/>
          </a:prstGeom>
        </p:spPr>
        <p:txBody>
          <a:bodyPr vert="horz" lIns="92304" tIns="46153" rIns="92304" bIns="46153" rtlCol="0" anchor="b"/>
          <a:lstStyle>
            <a:lvl1pPr algn="r">
              <a:defRPr sz="1200"/>
            </a:lvl1pPr>
          </a:lstStyle>
          <a:p>
            <a:fld id="{EB864234-FA19-40FA-A803-3944F76A958A}" type="slidenum">
              <a:rPr kumimoji="1" lang="ja-JP" altLang="en-US" smtClean="0"/>
              <a:pPr/>
              <a:t>‹#›</a:t>
            </a:fld>
            <a:endParaRPr kumimoji="1" lang="ja-JP" altLang="en-US"/>
          </a:p>
        </p:txBody>
      </p:sp>
    </p:spTree>
    <p:extLst>
      <p:ext uri="{BB962C8B-B14F-4D97-AF65-F5344CB8AC3E}">
        <p14:creationId xmlns:p14="http://schemas.microsoft.com/office/powerpoint/2010/main" val="2892102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864234-FA19-40FA-A803-3944F76A958A}" type="slidenum">
              <a:rPr kumimoji="1" lang="ja-JP" altLang="en-US" smtClean="0"/>
              <a:pPr/>
              <a:t>1</a:t>
            </a:fld>
            <a:endParaRPr kumimoji="1" lang="ja-JP" altLang="en-US"/>
          </a:p>
        </p:txBody>
      </p:sp>
    </p:spTree>
    <p:extLst>
      <p:ext uri="{BB962C8B-B14F-4D97-AF65-F5344CB8AC3E}">
        <p14:creationId xmlns:p14="http://schemas.microsoft.com/office/powerpoint/2010/main" val="19353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714540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188599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103892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3643431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194217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4064339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3907375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148055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298202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112155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C58874-7B4E-4A4C-A45F-29027324FE9F}" type="datetimeFigureOut">
              <a:rPr kumimoji="1" lang="ja-JP" altLang="en-US" smtClean="0"/>
              <a:pPr/>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2616201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58874-7B4E-4A4C-A45F-29027324FE9F}" type="datetimeFigureOut">
              <a:rPr kumimoji="1" lang="ja-JP" altLang="en-US" smtClean="0"/>
              <a:pPr/>
              <a:t>2025/3/26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0F5CC-659C-47EB-8B05-F43377629EDB}" type="slidenum">
              <a:rPr kumimoji="1" lang="ja-JP" altLang="en-US" smtClean="0"/>
              <a:pPr/>
              <a:t>‹#›</a:t>
            </a:fld>
            <a:endParaRPr kumimoji="1" lang="ja-JP" altLang="en-US"/>
          </a:p>
        </p:txBody>
      </p:sp>
    </p:spTree>
    <p:extLst>
      <p:ext uri="{BB962C8B-B14F-4D97-AF65-F5344CB8AC3E}">
        <p14:creationId xmlns:p14="http://schemas.microsoft.com/office/powerpoint/2010/main" val="348154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4464496" cy="400110"/>
          </a:xfrm>
          <a:prstGeom prst="rect">
            <a:avLst/>
          </a:prstGeom>
        </p:spPr>
        <p:txBody>
          <a:bodyPr wrap="square">
            <a:spAutoFit/>
          </a:bodyPr>
          <a:lstStyle/>
          <a:p>
            <a:r>
              <a:rPr lang="ja-JP" altLang="en-US" sz="2000" b="1" dirty="0">
                <a:latin typeface="+mj-ea"/>
                <a:ea typeface="+mj-ea"/>
              </a:rPr>
              <a:t>「白糸台小学校　いじめ防止基本方針」</a:t>
            </a:r>
            <a:endParaRPr lang="ja-JP" altLang="en-US" sz="2000" dirty="0">
              <a:latin typeface="+mj-ea"/>
              <a:ea typeface="+mj-ea"/>
            </a:endParaRPr>
          </a:p>
        </p:txBody>
      </p:sp>
      <p:sp>
        <p:nvSpPr>
          <p:cNvPr id="10" name="正方形/長方形 9"/>
          <p:cNvSpPr/>
          <p:nvPr/>
        </p:nvSpPr>
        <p:spPr>
          <a:xfrm>
            <a:off x="4644008" y="116632"/>
            <a:ext cx="4176464" cy="400110"/>
          </a:xfrm>
          <a:prstGeom prst="rect">
            <a:avLst/>
          </a:prstGeom>
        </p:spPr>
        <p:txBody>
          <a:bodyPr wrap="square">
            <a:spAutoFit/>
          </a:bodyPr>
          <a:lstStyle/>
          <a:p>
            <a:pPr>
              <a:lnSpc>
                <a:spcPts val="1200"/>
              </a:lnSpc>
            </a:pPr>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白糸台小学校いじめ防止基本方針</a:t>
            </a:r>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を策定するとともに、その実効的</a:t>
            </a:r>
            <a:endParaRPr lang="en-US" altLang="ja-JP" sz="1050" dirty="0">
              <a:latin typeface="ＭＳ Ｐ明朝" pitchFamily="18" charset="-128"/>
              <a:ea typeface="ＭＳ Ｐ明朝" pitchFamily="18" charset="-128"/>
            </a:endParaRPr>
          </a:p>
          <a:p>
            <a:pPr>
              <a:lnSpc>
                <a:spcPts val="1200"/>
              </a:lnSpc>
            </a:pPr>
            <a:r>
              <a:rPr lang="ja-JP" altLang="en-US" sz="1050" dirty="0">
                <a:latin typeface="ＭＳ Ｐ明朝" pitchFamily="18" charset="-128"/>
                <a:ea typeface="ＭＳ Ｐ明朝" pitchFamily="18" charset="-128"/>
              </a:rPr>
              <a:t>　　な実施に向けて「いじめ対策委員会」を設置する。</a:t>
            </a:r>
            <a:r>
              <a:rPr lang="en-US" altLang="ja-JP" sz="1050" dirty="0">
                <a:latin typeface="ＭＳ Ｐ明朝" pitchFamily="18" charset="-128"/>
                <a:ea typeface="ＭＳ Ｐ明朝" pitchFamily="18" charset="-128"/>
              </a:rPr>
              <a:t>】</a:t>
            </a:r>
            <a:endParaRPr lang="ja-JP" altLang="en-US" sz="1050" dirty="0">
              <a:latin typeface="ＭＳ Ｐ明朝" pitchFamily="18" charset="-128"/>
              <a:ea typeface="ＭＳ Ｐ明朝" pitchFamily="18" charset="-128"/>
            </a:endParaRPr>
          </a:p>
        </p:txBody>
      </p:sp>
      <p:grpSp>
        <p:nvGrpSpPr>
          <p:cNvPr id="24" name="グループ化 23"/>
          <p:cNvGrpSpPr/>
          <p:nvPr/>
        </p:nvGrpSpPr>
        <p:grpSpPr>
          <a:xfrm>
            <a:off x="179512" y="548680"/>
            <a:ext cx="8964488" cy="4582220"/>
            <a:chOff x="29947" y="238619"/>
            <a:chExt cx="8602703" cy="4977191"/>
          </a:xfrm>
        </p:grpSpPr>
        <p:sp>
          <p:nvSpPr>
            <p:cNvPr id="5" name="正方形/長方形 4"/>
            <p:cNvSpPr/>
            <p:nvPr/>
          </p:nvSpPr>
          <p:spPr>
            <a:xfrm>
              <a:off x="29947" y="238619"/>
              <a:ext cx="8496990" cy="445824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037859" y="316834"/>
              <a:ext cx="4356594" cy="3900966"/>
            </a:xfrm>
            <a:prstGeom prst="rect">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01892" y="4227575"/>
              <a:ext cx="7505675" cy="398058"/>
            </a:xfrm>
            <a:prstGeom prst="rect">
              <a:avLst/>
            </a:prstGeom>
            <a:solidFill>
              <a:schemeClr val="bg1"/>
            </a:solidFill>
            <a:ln w="12700">
              <a:solidFill>
                <a:schemeClr val="tx1"/>
              </a:solidFill>
              <a:prstDash val="solid"/>
            </a:ln>
            <a:effectLst>
              <a:outerShdw blurRad="25400" dist="38100" dir="2700000" algn="tl" rotWithShape="0">
                <a:prstClr val="black">
                  <a:alpha val="8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dirty="0">
                  <a:solidFill>
                    <a:schemeClr val="tx1"/>
                  </a:solidFill>
                  <a:latin typeface="ＭＳ Ｐ明朝" pitchFamily="18" charset="-128"/>
                  <a:ea typeface="ＭＳ Ｐ明朝" pitchFamily="18" charset="-128"/>
                </a:rPr>
                <a:t>　　　　　　　　　　　</a:t>
              </a:r>
              <a:r>
                <a:rPr kumimoji="1" lang="ja-JP" altLang="en-US" sz="900" dirty="0">
                  <a:solidFill>
                    <a:schemeClr val="tx1"/>
                  </a:solidFill>
                  <a:latin typeface="ＭＳ Ｐ明朝" pitchFamily="18" charset="-128"/>
                  <a:ea typeface="ＭＳ Ｐ明朝" pitchFamily="18" charset="-128"/>
                </a:rPr>
                <a:t>　　　</a:t>
              </a:r>
              <a:r>
                <a:rPr kumimoji="1" lang="ja-JP" altLang="en-US" sz="1050" dirty="0">
                  <a:solidFill>
                    <a:schemeClr val="tx1"/>
                  </a:solidFill>
                  <a:latin typeface="ＭＳ Ｐ明朝" pitchFamily="18" charset="-128"/>
                  <a:ea typeface="ＭＳ Ｐ明朝" pitchFamily="18" charset="-128"/>
                </a:rPr>
                <a:t>　　　　＜校長（委員長）、副校長、生活指導主任、学年主任、養護教諭、スクールカウンセラー、</a:t>
              </a:r>
              <a:r>
                <a:rPr lang="ja-JP" altLang="en-US" sz="1050" dirty="0">
                  <a:solidFill>
                    <a:schemeClr val="tx1"/>
                  </a:solidFill>
                  <a:latin typeface="ＭＳ Ｐ明朝" pitchFamily="18" charset="-128"/>
                  <a:ea typeface="ＭＳ Ｐ明朝" pitchFamily="18" charset="-128"/>
                </a:rPr>
                <a:t>当該学級担任 </a:t>
              </a:r>
              <a:r>
                <a:rPr kumimoji="1" lang="ja-JP" altLang="en-US" sz="1050" dirty="0">
                  <a:solidFill>
                    <a:schemeClr val="tx1"/>
                  </a:solidFill>
                  <a:latin typeface="ＭＳ Ｐ明朝" pitchFamily="18" charset="-128"/>
                  <a:ea typeface="ＭＳ Ｐ明朝" pitchFamily="18" charset="-128"/>
                </a:rPr>
                <a:t>他＞</a:t>
              </a:r>
              <a:endParaRPr kumimoji="1" lang="en-US" altLang="ja-JP" sz="1050" dirty="0">
                <a:solidFill>
                  <a:schemeClr val="tx1"/>
                </a:solidFill>
                <a:latin typeface="ＭＳ Ｐ明朝" pitchFamily="18" charset="-128"/>
                <a:ea typeface="ＭＳ Ｐ明朝" pitchFamily="18" charset="-128"/>
              </a:endParaRPr>
            </a:p>
          </p:txBody>
        </p:sp>
        <p:sp>
          <p:nvSpPr>
            <p:cNvPr id="9" name="正方形/長方形 8"/>
            <p:cNvSpPr/>
            <p:nvPr/>
          </p:nvSpPr>
          <p:spPr>
            <a:xfrm>
              <a:off x="444559" y="4305790"/>
              <a:ext cx="1510004" cy="251243"/>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b="1" dirty="0">
                  <a:solidFill>
                    <a:schemeClr val="tx1"/>
                  </a:solidFill>
                  <a:latin typeface="+mn-ea"/>
                </a:rPr>
                <a:t>いじめ対策委員会</a:t>
              </a:r>
            </a:p>
          </p:txBody>
        </p:sp>
        <p:sp>
          <p:nvSpPr>
            <p:cNvPr id="12" name="正方形/長方形 11"/>
            <p:cNvSpPr/>
            <p:nvPr/>
          </p:nvSpPr>
          <p:spPr>
            <a:xfrm>
              <a:off x="483171" y="620688"/>
              <a:ext cx="2880320" cy="307777"/>
            </a:xfrm>
            <a:prstGeom prst="rect">
              <a:avLst/>
            </a:prstGeom>
          </p:spPr>
          <p:txBody>
            <a:bodyPr wrap="square">
              <a:spAutoFit/>
            </a:bodyPr>
            <a:lstStyle/>
            <a:p>
              <a:pPr algn="ctr"/>
              <a:endParaRPr lang="ja-JP" altLang="en-US" sz="1400" dirty="0">
                <a:latin typeface="ＭＳ ゴシック" pitchFamily="49" charset="-128"/>
                <a:ea typeface="ＭＳ ゴシック" pitchFamily="49" charset="-128"/>
              </a:endParaRPr>
            </a:p>
          </p:txBody>
        </p:sp>
        <p:sp>
          <p:nvSpPr>
            <p:cNvPr id="13" name="正方形/長方形 12"/>
            <p:cNvSpPr/>
            <p:nvPr/>
          </p:nvSpPr>
          <p:spPr>
            <a:xfrm>
              <a:off x="5235699" y="620688"/>
              <a:ext cx="2520280" cy="307777"/>
            </a:xfrm>
            <a:prstGeom prst="rect">
              <a:avLst/>
            </a:prstGeom>
          </p:spPr>
          <p:txBody>
            <a:bodyPr wrap="square">
              <a:spAutoFit/>
            </a:bodyPr>
            <a:lstStyle/>
            <a:p>
              <a:pPr algn="ctr"/>
              <a:endParaRPr lang="ja-JP" altLang="en-US" sz="1400" dirty="0">
                <a:latin typeface="ＭＳ ゴシック" pitchFamily="49" charset="-128"/>
                <a:ea typeface="ＭＳ ゴシック" pitchFamily="49" charset="-128"/>
              </a:endParaRPr>
            </a:p>
          </p:txBody>
        </p:sp>
        <p:sp>
          <p:nvSpPr>
            <p:cNvPr id="14" name="正方形/長方形 13"/>
            <p:cNvSpPr/>
            <p:nvPr/>
          </p:nvSpPr>
          <p:spPr>
            <a:xfrm>
              <a:off x="29948" y="318230"/>
              <a:ext cx="4071225" cy="4897580"/>
            </a:xfrm>
            <a:prstGeom prst="rect">
              <a:avLst/>
            </a:prstGeom>
          </p:spPr>
          <p:txBody>
            <a:bodyPr wrap="square">
              <a:spAutoFit/>
            </a:bodyPr>
            <a:lstStyle/>
            <a:p>
              <a:pPr hangingPunct="0"/>
              <a:r>
                <a:rPr lang="en-US" altLang="ja-JP" sz="1200" dirty="0">
                  <a:latin typeface="+mn-ea"/>
                </a:rPr>
                <a:t>【</a:t>
              </a:r>
              <a:r>
                <a:rPr lang="ja-JP" altLang="en-US" sz="1200" dirty="0">
                  <a:latin typeface="+mn-ea"/>
                </a:rPr>
                <a:t>いじめに対する基本的な考え</a:t>
              </a:r>
              <a:r>
                <a:rPr lang="en-US" altLang="ja-JP" sz="1200" dirty="0">
                  <a:latin typeface="+mn-ea"/>
                </a:rPr>
                <a:t>】</a:t>
              </a:r>
              <a:endParaRPr lang="en-US" altLang="ja-JP" sz="1050" dirty="0">
                <a:latin typeface="+mn-ea"/>
              </a:endParaRPr>
            </a:p>
            <a:p>
              <a:pPr hangingPunct="0"/>
              <a:r>
                <a:rPr lang="en-US" altLang="ja-JP" sz="1050" dirty="0">
                  <a:latin typeface="ＭＳ Ｐ明朝" pitchFamily="18" charset="-128"/>
                  <a:ea typeface="ＭＳ Ｐ明朝" pitchFamily="18" charset="-128"/>
                </a:rPr>
                <a:t>(1)</a:t>
              </a:r>
              <a:r>
                <a:rPr lang="ja-JP" altLang="ja-JP" sz="1050" dirty="0">
                  <a:latin typeface="ＭＳ Ｐ明朝" pitchFamily="18" charset="-128"/>
                  <a:ea typeface="ＭＳ Ｐ明朝" pitchFamily="18" charset="-128"/>
                </a:rPr>
                <a:t>教員の指導力の向上と組織的対応</a:t>
              </a:r>
              <a:endParaRPr lang="en-US" altLang="ja-JP" sz="1050" dirty="0">
                <a:latin typeface="ＭＳ Ｐ明朝" pitchFamily="18" charset="-128"/>
                <a:ea typeface="ＭＳ Ｐ明朝" pitchFamily="18" charset="-128"/>
              </a:endParaRPr>
            </a:p>
            <a:p>
              <a:pPr hangingPunct="0"/>
              <a:r>
                <a:rPr lang="ja-JP" altLang="ja-JP" sz="1050" dirty="0">
                  <a:latin typeface="ＭＳ Ｐ明朝" pitchFamily="18" charset="-128"/>
                  <a:ea typeface="ＭＳ Ｐ明朝" pitchFamily="18" charset="-128"/>
                </a:rPr>
                <a:t>　＜学校一丸となって取り組む＞</a:t>
              </a:r>
            </a:p>
            <a:p>
              <a:pPr hangingPunct="0"/>
              <a:r>
                <a:rPr lang="en-US" altLang="ja-JP" sz="1050" dirty="0">
                  <a:latin typeface="ＭＳ Ｐ明朝" pitchFamily="18" charset="-128"/>
                  <a:ea typeface="ＭＳ Ｐ明朝" pitchFamily="18" charset="-128"/>
                </a:rPr>
                <a:t>(2)</a:t>
              </a:r>
              <a:r>
                <a:rPr lang="ja-JP" altLang="ja-JP" sz="1050" dirty="0">
                  <a:latin typeface="ＭＳ Ｐ明朝" pitchFamily="18" charset="-128"/>
                  <a:ea typeface="ＭＳ Ｐ明朝" pitchFamily="18" charset="-128"/>
                </a:rPr>
                <a:t>子供からの声を確実に受け止め、子供</a:t>
              </a:r>
              <a:r>
                <a:rPr lang="ja-JP" altLang="en-US" sz="1050" dirty="0">
                  <a:latin typeface="ＭＳ Ｐ明朝" pitchFamily="18" charset="-128"/>
                  <a:ea typeface="ＭＳ Ｐ明朝" pitchFamily="18" charset="-128"/>
                </a:rPr>
                <a:t>に寄り添い</a:t>
              </a:r>
              <a:r>
                <a:rPr lang="ja-JP" altLang="ja-JP" sz="1050" dirty="0">
                  <a:latin typeface="ＭＳ Ｐ明朝" pitchFamily="18" charset="-128"/>
                  <a:ea typeface="ＭＳ Ｐ明朝" pitchFamily="18" charset="-128"/>
                </a:rPr>
                <a:t>守り通す</a:t>
              </a:r>
              <a:endParaRPr lang="en-US" altLang="ja-JP" sz="1050" dirty="0">
                <a:latin typeface="ＭＳ Ｐ明朝" pitchFamily="18" charset="-128"/>
                <a:ea typeface="ＭＳ Ｐ明朝" pitchFamily="18" charset="-128"/>
              </a:endParaRPr>
            </a:p>
            <a:p>
              <a:pPr hangingPunct="0"/>
              <a:r>
                <a:rPr lang="ja-JP" altLang="ja-JP" sz="1050" dirty="0">
                  <a:latin typeface="ＭＳ Ｐ明朝" pitchFamily="18" charset="-128"/>
                  <a:ea typeface="ＭＳ Ｐ明朝" pitchFamily="18" charset="-128"/>
                </a:rPr>
                <a:t>　＜被害の子供を守る＞</a:t>
              </a:r>
            </a:p>
            <a:p>
              <a:pPr hangingPunct="0"/>
              <a:r>
                <a:rPr lang="en-US" altLang="ja-JP" sz="1050" dirty="0">
                  <a:latin typeface="ＭＳ Ｐ明朝" pitchFamily="18" charset="-128"/>
                  <a:ea typeface="ＭＳ Ｐ明朝" pitchFamily="18" charset="-128"/>
                </a:rPr>
                <a:t>(3)</a:t>
              </a:r>
              <a:r>
                <a:rPr lang="ja-JP" altLang="ja-JP" sz="1050" dirty="0">
                  <a:latin typeface="ＭＳ Ｐ明朝" pitchFamily="18" charset="-128"/>
                  <a:ea typeface="ＭＳ Ｐ明朝" pitchFamily="18" charset="-128"/>
                </a:rPr>
                <a:t>いじめを見て見ぬふりをせず、声を上げられる学校づくり</a:t>
              </a:r>
              <a:endParaRPr lang="en-US" altLang="ja-JP" sz="1050" dirty="0">
                <a:latin typeface="ＭＳ Ｐ明朝" pitchFamily="18" charset="-128"/>
                <a:ea typeface="ＭＳ Ｐ明朝" pitchFamily="18" charset="-128"/>
              </a:endParaRPr>
            </a:p>
            <a:p>
              <a:pPr hangingPunct="0"/>
              <a:r>
                <a:rPr lang="ja-JP" altLang="ja-JP" sz="1050" dirty="0">
                  <a:latin typeface="ＭＳ Ｐ明朝" pitchFamily="18" charset="-128"/>
                  <a:ea typeface="ＭＳ Ｐ明朝" pitchFamily="18" charset="-128"/>
                </a:rPr>
                <a:t>　＜周囲の子供に働き掛ける＞</a:t>
              </a:r>
            </a:p>
            <a:p>
              <a:pPr hangingPunct="0"/>
              <a:r>
                <a:rPr lang="en-US" altLang="ja-JP" sz="1050" dirty="0">
                  <a:latin typeface="ＭＳ Ｐ明朝" pitchFamily="18" charset="-128"/>
                  <a:ea typeface="ＭＳ Ｐ明朝" pitchFamily="18" charset="-128"/>
                </a:rPr>
                <a:t>(4)</a:t>
              </a:r>
              <a:r>
                <a:rPr lang="ja-JP" altLang="ja-JP" sz="1050" dirty="0">
                  <a:latin typeface="ＭＳ Ｐ明朝" pitchFamily="18" charset="-128"/>
                  <a:ea typeface="ＭＳ Ｐ明朝" pitchFamily="18" charset="-128"/>
                </a:rPr>
                <a:t>保護者・地域・関係機関との連携</a:t>
              </a:r>
              <a:endParaRPr lang="en-US" altLang="ja-JP" sz="1050" dirty="0">
                <a:latin typeface="ＭＳ Ｐ明朝" pitchFamily="18" charset="-128"/>
                <a:ea typeface="ＭＳ Ｐ明朝" pitchFamily="18" charset="-128"/>
              </a:endParaRPr>
            </a:p>
            <a:p>
              <a:pPr hangingPunct="0"/>
              <a:r>
                <a:rPr lang="ja-JP" altLang="ja-JP" sz="1050" dirty="0">
                  <a:latin typeface="ＭＳ Ｐ明朝" pitchFamily="18" charset="-128"/>
                  <a:ea typeface="ＭＳ Ｐ明朝" pitchFamily="18" charset="-128"/>
                </a:rPr>
                <a:t>　＜社会総がかりで取り組む＞</a:t>
              </a:r>
              <a:endParaRPr lang="en-US" altLang="ja-JP" sz="1200" dirty="0">
                <a:latin typeface="ＭＳ Ｐ明朝" pitchFamily="18" charset="-128"/>
                <a:ea typeface="ＭＳ Ｐ明朝" pitchFamily="18" charset="-128"/>
              </a:endParaRPr>
            </a:p>
            <a:p>
              <a:pPr>
                <a:lnSpc>
                  <a:spcPts val="1400"/>
                </a:lnSpc>
                <a:spcBef>
                  <a:spcPts val="200"/>
                </a:spcBef>
              </a:pPr>
              <a:r>
                <a:rPr lang="ja-JP" altLang="en-US" sz="1200" dirty="0">
                  <a:latin typeface="+mn-ea"/>
                </a:rPr>
                <a:t>　</a:t>
              </a:r>
              <a:r>
                <a:rPr lang="en-US" altLang="ja-JP" sz="1200" dirty="0">
                  <a:latin typeface="+mn-ea"/>
                </a:rPr>
                <a:t>【</a:t>
              </a:r>
              <a:r>
                <a:rPr lang="ja-JP" altLang="en-US" sz="1200" dirty="0">
                  <a:latin typeface="+mn-ea"/>
                </a:rPr>
                <a:t>いじめの未然防止</a:t>
              </a:r>
              <a:r>
                <a:rPr lang="en-US" altLang="ja-JP" sz="1200" dirty="0">
                  <a:latin typeface="+mn-ea"/>
                </a:rPr>
                <a:t>】</a:t>
              </a:r>
              <a:r>
                <a:rPr lang="ja-JP" altLang="en-US" sz="1200" dirty="0">
                  <a:latin typeface="+mn-ea"/>
                </a:rPr>
                <a:t>～</a:t>
              </a:r>
              <a:r>
                <a:rPr lang="ja-JP" altLang="en-US" sz="1050" dirty="0">
                  <a:latin typeface="+mn-ea"/>
                </a:rPr>
                <a:t>いじめを生まない・許さない学校づくり～</a:t>
              </a:r>
              <a:endParaRPr lang="en-US" altLang="ja-JP" sz="1050" dirty="0">
                <a:latin typeface="+mn-ea"/>
              </a:endParaRPr>
            </a:p>
            <a:p>
              <a:pPr marL="228600" indent="-228600" hangingPunct="0">
                <a:buAutoNum type="arabicParenBoth"/>
              </a:pPr>
              <a:r>
                <a:rPr lang="ja-JP" altLang="ja-JP" sz="1050" dirty="0">
                  <a:latin typeface="ＭＳ Ｐ明朝" pitchFamily="18" charset="-128"/>
                  <a:ea typeface="ＭＳ Ｐ明朝" pitchFamily="18" charset="-128"/>
                </a:rPr>
                <a:t>教員の指導力の向上と組織的対応</a:t>
              </a:r>
              <a:endParaRPr lang="en-US" altLang="ja-JP" sz="1050" dirty="0">
                <a:latin typeface="ＭＳ Ｐ明朝" pitchFamily="18" charset="-128"/>
                <a:ea typeface="ＭＳ Ｐ明朝" pitchFamily="18" charset="-128"/>
              </a:endParaRPr>
            </a:p>
            <a:p>
              <a:pPr marL="228600" indent="-228600" hangingPunct="0"/>
              <a:r>
                <a:rPr lang="ja-JP" altLang="en-US" sz="1050" dirty="0">
                  <a:latin typeface="ＭＳ Ｐ明朝" pitchFamily="18" charset="-128"/>
                  <a:ea typeface="ＭＳ Ｐ明朝" pitchFamily="18" charset="-128"/>
                </a:rPr>
                <a:t>　　・いじめ対策委員会の設置、いじめ防止基本方針の策定</a:t>
              </a:r>
              <a:endParaRPr lang="en-US" altLang="ja-JP" sz="1050" dirty="0">
                <a:latin typeface="ＭＳ Ｐ明朝" pitchFamily="18" charset="-128"/>
                <a:ea typeface="ＭＳ Ｐ明朝" pitchFamily="18" charset="-128"/>
              </a:endParaRPr>
            </a:p>
            <a:p>
              <a:pPr marL="228600" indent="-228600" hangingPunct="0"/>
              <a:r>
                <a:rPr lang="ja-JP" altLang="en-US" sz="1050" dirty="0">
                  <a:latin typeface="ＭＳ Ｐ明朝" pitchFamily="18" charset="-128"/>
                  <a:ea typeface="ＭＳ Ｐ明朝" pitchFamily="18" charset="-128"/>
                </a:rPr>
                <a:t>　　・学級担任による積極的な働き掛け、道徳教育の充実</a:t>
              </a:r>
              <a:endParaRPr lang="en-US" altLang="ja-JP" sz="1050" dirty="0">
                <a:latin typeface="ＭＳ Ｐ明朝" pitchFamily="18" charset="-128"/>
                <a:ea typeface="ＭＳ Ｐ明朝" pitchFamily="18" charset="-128"/>
              </a:endParaRPr>
            </a:p>
            <a:p>
              <a:pPr marL="228600" indent="-228600" hangingPunct="0"/>
              <a:r>
                <a:rPr lang="ja-JP" altLang="en-US" sz="1050" dirty="0">
                  <a:latin typeface="ＭＳ Ｐ明朝" pitchFamily="18" charset="-128"/>
                  <a:ea typeface="ＭＳ Ｐ明朝" pitchFamily="18" charset="-128"/>
                </a:rPr>
                <a:t>　　・いじめに関する職員研修の実施</a:t>
              </a:r>
              <a:endParaRPr lang="en-US" altLang="ja-JP" sz="1050" dirty="0">
                <a:latin typeface="ＭＳ Ｐ明朝" pitchFamily="18" charset="-128"/>
                <a:ea typeface="ＭＳ Ｐ明朝" pitchFamily="18" charset="-128"/>
              </a:endParaRPr>
            </a:p>
            <a:p>
              <a:pPr marL="228600" indent="-228600" hangingPunct="0"/>
              <a:r>
                <a:rPr lang="ja-JP" altLang="en-US" sz="1050" dirty="0">
                  <a:latin typeface="ＭＳ Ｐ明朝" pitchFamily="18" charset="-128"/>
                  <a:ea typeface="ＭＳ Ｐ明朝" pitchFamily="18" charset="-128"/>
                </a:rPr>
                <a:t>　　・サポートチームの設置（</a:t>
              </a:r>
              <a:r>
                <a:rPr lang="en-US" altLang="ja-JP" sz="1050" dirty="0">
                  <a:latin typeface="ＭＳ Ｐ明朝" pitchFamily="18" charset="-128"/>
                  <a:ea typeface="ＭＳ Ｐ明朝" pitchFamily="18" charset="-128"/>
                </a:rPr>
                <a:t>SSW</a:t>
              </a:r>
              <a:r>
                <a:rPr lang="ja-JP" altLang="en-US" sz="1050" dirty="0">
                  <a:latin typeface="ＭＳ Ｐ明朝" pitchFamily="18" charset="-128"/>
                  <a:ea typeface="ＭＳ Ｐ明朝" pitchFamily="18" charset="-128"/>
                </a:rPr>
                <a:t>・スクールサポーター・</a:t>
              </a:r>
              <a:r>
                <a:rPr lang="en-US" altLang="ja-JP" sz="1050" dirty="0">
                  <a:latin typeface="ＭＳ Ｐ明朝" pitchFamily="18" charset="-128"/>
                  <a:ea typeface="ＭＳ Ｐ明朝" pitchFamily="18" charset="-128"/>
                </a:rPr>
                <a:t>PTA</a:t>
              </a:r>
              <a:r>
                <a:rPr lang="ja-JP" altLang="en-US" sz="1050" dirty="0">
                  <a:latin typeface="ＭＳ Ｐ明朝" pitchFamily="18" charset="-128"/>
                  <a:ea typeface="ＭＳ Ｐ明朝" pitchFamily="18" charset="-128"/>
                </a:rPr>
                <a:t>・民生児童委員・主任児童委員・保護司・児童相談所等との連携）　　</a:t>
              </a:r>
              <a:r>
                <a:rPr lang="ja-JP" altLang="ja-JP" sz="1050" dirty="0">
                  <a:latin typeface="ＭＳ Ｐ明朝" pitchFamily="18" charset="-128"/>
                  <a:ea typeface="ＭＳ Ｐ明朝" pitchFamily="18" charset="-128"/>
                </a:rPr>
                <a:t>　</a:t>
              </a:r>
            </a:p>
            <a:p>
              <a:r>
                <a:rPr lang="en-US" altLang="ja-JP" sz="1050" dirty="0">
                  <a:latin typeface="ＭＳ Ｐ明朝" pitchFamily="18" charset="-128"/>
                  <a:ea typeface="ＭＳ Ｐ明朝" pitchFamily="18" charset="-128"/>
                </a:rPr>
                <a:t>(2)</a:t>
              </a:r>
              <a:r>
                <a:rPr lang="ja-JP" altLang="ja-JP" sz="1050" dirty="0">
                  <a:latin typeface="ＭＳ Ｐ明朝" pitchFamily="18" charset="-128"/>
                  <a:ea typeface="ＭＳ Ｐ明朝" pitchFamily="18" charset="-128"/>
                </a:rPr>
                <a:t>　いじめを防止し、いじめを見て見ぬふりをしないための取組</a:t>
              </a:r>
              <a:endParaRPr lang="en-US" altLang="ja-JP" sz="1050" dirty="0">
                <a:latin typeface="ＭＳ Ｐ明朝" pitchFamily="18" charset="-128"/>
                <a:ea typeface="ＭＳ Ｐ明朝" pitchFamily="18" charset="-128"/>
              </a:endParaRPr>
            </a:p>
            <a:p>
              <a:r>
                <a:rPr lang="ja-JP" altLang="en-US" sz="1050" dirty="0">
                  <a:latin typeface="ＭＳ Ｐ明朝" pitchFamily="18" charset="-128"/>
                  <a:ea typeface="ＭＳ Ｐ明朝" pitchFamily="18" charset="-128"/>
                </a:rPr>
                <a:t>　　・いじめに関する授業の実施　善悪の判断　正義</a:t>
              </a:r>
              <a:endParaRPr lang="en-US" altLang="ja-JP" sz="1050" dirty="0">
                <a:latin typeface="ＭＳ Ｐ明朝" pitchFamily="18" charset="-128"/>
                <a:ea typeface="ＭＳ Ｐ明朝" pitchFamily="18" charset="-128"/>
              </a:endParaRPr>
            </a:p>
            <a:p>
              <a:r>
                <a:rPr lang="ja-JP" altLang="en-US" sz="1050" dirty="0">
                  <a:latin typeface="ＭＳ Ｐ明朝" pitchFamily="18" charset="-128"/>
                  <a:ea typeface="ＭＳ Ｐ明朝" pitchFamily="18" charset="-128"/>
                </a:rPr>
                <a:t>　　・子供による主体的な取組　人間関係の構築　何でも言える環境</a:t>
              </a:r>
              <a:endParaRPr lang="en-US" altLang="ja-JP" sz="1050" dirty="0">
                <a:latin typeface="ＭＳ Ｐ明朝" pitchFamily="18" charset="-128"/>
                <a:ea typeface="ＭＳ Ｐ明朝" pitchFamily="18" charset="-128"/>
              </a:endParaRPr>
            </a:p>
            <a:p>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３</a:t>
              </a:r>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たてわり班活動の充実</a:t>
              </a:r>
              <a:endParaRPr lang="en-US" altLang="ja-JP" sz="1050" dirty="0">
                <a:latin typeface="ＭＳ Ｐ明朝" pitchFamily="18" charset="-128"/>
                <a:ea typeface="ＭＳ Ｐ明朝" pitchFamily="18" charset="-128"/>
              </a:endParaRPr>
            </a:p>
            <a:p>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４</a:t>
              </a:r>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府中けやきの森学園との交流の充実　他者理解</a:t>
              </a:r>
            </a:p>
            <a:p>
              <a:pPr>
                <a:lnSpc>
                  <a:spcPts val="1400"/>
                </a:lnSpc>
                <a:spcBef>
                  <a:spcPts val="200"/>
                </a:spcBef>
              </a:pPr>
              <a:endParaRPr lang="ja-JP" altLang="en-US" sz="1050" dirty="0">
                <a:latin typeface="Arial" pitchFamily="34" charset="0"/>
                <a:ea typeface="ＭＳ Ｐゴシック" pitchFamily="50" charset="-128"/>
                <a:cs typeface="ＭＳ Ｐゴシック" pitchFamily="50" charset="-128"/>
              </a:endParaRPr>
            </a:p>
            <a:p>
              <a:pPr>
                <a:lnSpc>
                  <a:spcPts val="1400"/>
                </a:lnSpc>
                <a:spcBef>
                  <a:spcPts val="200"/>
                </a:spcBef>
              </a:pPr>
              <a:endParaRPr lang="en-US" altLang="ja-JP" sz="1200" dirty="0">
                <a:latin typeface="+mn-ea"/>
              </a:endParaRPr>
            </a:p>
            <a:p>
              <a:pPr>
                <a:lnSpc>
                  <a:spcPts val="1400"/>
                </a:lnSpc>
                <a:spcBef>
                  <a:spcPts val="200"/>
                </a:spcBef>
              </a:pPr>
              <a:endParaRPr lang="ja-JP" altLang="en-US" sz="1200" dirty="0">
                <a:latin typeface="+mn-ea"/>
              </a:endParaRPr>
            </a:p>
            <a:p>
              <a:pPr>
                <a:lnSpc>
                  <a:spcPts val="1400"/>
                </a:lnSpc>
              </a:pPr>
              <a:r>
                <a:rPr lang="ja-JP" altLang="en-US" sz="1400" dirty="0">
                  <a:latin typeface="ＭＳ Ｐ明朝" pitchFamily="18" charset="-128"/>
                  <a:ea typeface="ＭＳ Ｐ明朝" pitchFamily="18" charset="-128"/>
                </a:rPr>
                <a:t>　</a:t>
              </a:r>
              <a:endParaRPr lang="ja-JP" altLang="en-US" sz="1050" dirty="0">
                <a:latin typeface="ＭＳ Ｐ明朝" pitchFamily="18" charset="-128"/>
                <a:ea typeface="ＭＳ Ｐ明朝" pitchFamily="18" charset="-128"/>
              </a:endParaRPr>
            </a:p>
          </p:txBody>
        </p:sp>
        <p:sp>
          <p:nvSpPr>
            <p:cNvPr id="15" name="正方形/長方形 14"/>
            <p:cNvSpPr/>
            <p:nvPr/>
          </p:nvSpPr>
          <p:spPr>
            <a:xfrm>
              <a:off x="4716016" y="908719"/>
              <a:ext cx="3916634" cy="274759"/>
            </a:xfrm>
            <a:prstGeom prst="rect">
              <a:avLst/>
            </a:prstGeom>
          </p:spPr>
          <p:txBody>
            <a:bodyPr wrap="square">
              <a:spAutoFit/>
            </a:bodyPr>
            <a:lstStyle/>
            <a:p>
              <a:pPr>
                <a:lnSpc>
                  <a:spcPts val="1400"/>
                </a:lnSpc>
              </a:pPr>
              <a:endParaRPr lang="ja-JP" altLang="en-US" sz="1050" dirty="0">
                <a:latin typeface="ＭＳ Ｐ明朝" pitchFamily="18" charset="-128"/>
                <a:ea typeface="ＭＳ Ｐ明朝" pitchFamily="18" charset="-128"/>
              </a:endParaRPr>
            </a:p>
          </p:txBody>
        </p:sp>
      </p:grpSp>
      <p:sp>
        <p:nvSpPr>
          <p:cNvPr id="16" name="正方形/長方形 15"/>
          <p:cNvSpPr/>
          <p:nvPr/>
        </p:nvSpPr>
        <p:spPr>
          <a:xfrm>
            <a:off x="395536" y="4725144"/>
            <a:ext cx="3312368" cy="276999"/>
          </a:xfrm>
          <a:prstGeom prst="rect">
            <a:avLst/>
          </a:prstGeom>
        </p:spPr>
        <p:txBody>
          <a:bodyPr wrap="square">
            <a:spAutoFit/>
          </a:bodyPr>
          <a:lstStyle/>
          <a:p>
            <a:r>
              <a:rPr lang="en-US" altLang="ja-JP" sz="1200" b="1" dirty="0">
                <a:latin typeface="+mn-ea"/>
              </a:rPr>
              <a:t>【</a:t>
            </a:r>
            <a:r>
              <a:rPr lang="ja-JP" altLang="en-US" sz="1200" b="1" dirty="0">
                <a:latin typeface="+mn-ea"/>
              </a:rPr>
              <a:t>重大事態への対応</a:t>
            </a:r>
            <a:r>
              <a:rPr lang="en-US" altLang="ja-JP" sz="1200" b="1" dirty="0">
                <a:latin typeface="+mn-ea"/>
              </a:rPr>
              <a:t>】</a:t>
            </a:r>
            <a:r>
              <a:rPr lang="ja-JP" altLang="en-US" sz="1200" b="1" dirty="0">
                <a:latin typeface="+mn-ea"/>
              </a:rPr>
              <a:t>「いじめ緊急対策委員会」</a:t>
            </a:r>
          </a:p>
        </p:txBody>
      </p:sp>
      <p:sp>
        <p:nvSpPr>
          <p:cNvPr id="17" name="正方形/長方形 16"/>
          <p:cNvSpPr/>
          <p:nvPr/>
        </p:nvSpPr>
        <p:spPr>
          <a:xfrm>
            <a:off x="827584" y="4941168"/>
            <a:ext cx="7693261" cy="415498"/>
          </a:xfrm>
          <a:prstGeom prst="rect">
            <a:avLst/>
          </a:prstGeom>
        </p:spPr>
        <p:txBody>
          <a:bodyPr wrap="square">
            <a:spAutoFit/>
          </a:bodyPr>
          <a:lstStyle/>
          <a:p>
            <a:r>
              <a:rPr lang="en-US" altLang="ja-JP" sz="1050" dirty="0">
                <a:latin typeface="+mj-ea"/>
                <a:ea typeface="+mj-ea"/>
              </a:rPr>
              <a:t>〔</a:t>
            </a:r>
            <a:r>
              <a:rPr lang="ja-JP" altLang="en-US" sz="1050" dirty="0">
                <a:latin typeface="+mj-ea"/>
                <a:ea typeface="+mj-ea"/>
              </a:rPr>
              <a:t>いじめにより①子供の生命・心身または財産に重大な被害が生じた疑いがある、②子供が相当の期間学校を欠席することを余儀なくされている疑いがあると認めた場合、校長が迅速に設置できるよう、予め本委員会を準備する。</a:t>
            </a:r>
            <a:r>
              <a:rPr lang="en-US" altLang="ja-JP" sz="1050" dirty="0">
                <a:latin typeface="+mj-ea"/>
                <a:ea typeface="+mj-ea"/>
              </a:rPr>
              <a:t>〕</a:t>
            </a:r>
            <a:endParaRPr lang="ja-JP" altLang="en-US" sz="1050" dirty="0">
              <a:latin typeface="+mj-ea"/>
              <a:ea typeface="+mj-ea"/>
            </a:endParaRPr>
          </a:p>
        </p:txBody>
      </p:sp>
      <p:sp>
        <p:nvSpPr>
          <p:cNvPr id="18" name="正方形/長方形 17"/>
          <p:cNvSpPr/>
          <p:nvPr/>
        </p:nvSpPr>
        <p:spPr>
          <a:xfrm>
            <a:off x="395536" y="6525344"/>
            <a:ext cx="7920880" cy="332656"/>
          </a:xfrm>
          <a:prstGeom prst="rect">
            <a:avLst/>
          </a:prstGeom>
          <a:solidFill>
            <a:schemeClr val="bg1"/>
          </a:solidFill>
          <a:ln w="12700">
            <a:solidFill>
              <a:schemeClr val="tx1"/>
            </a:solidFill>
            <a:prstDash val="solid"/>
          </a:ln>
          <a:effectLst>
            <a:outerShdw blurRad="25400" dist="38100" dir="2700000" algn="tl" rotWithShape="0">
              <a:prstClr val="black">
                <a:alpha val="88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r>
              <a:rPr kumimoji="1" lang="ja-JP" altLang="en-US" sz="1050" dirty="0">
                <a:solidFill>
                  <a:schemeClr val="tx1"/>
                </a:solidFill>
                <a:latin typeface="ＭＳ Ｐ明朝" pitchFamily="18" charset="-128"/>
                <a:ea typeface="ＭＳ Ｐ明朝" pitchFamily="18" charset="-128"/>
              </a:rPr>
              <a:t>　　　　　　</a:t>
            </a:r>
            <a:r>
              <a:rPr lang="ja-JP" altLang="en-US" sz="1050" dirty="0">
                <a:solidFill>
                  <a:schemeClr val="tx1"/>
                </a:solidFill>
                <a:latin typeface="ＭＳ Ｐ明朝" pitchFamily="18" charset="-128"/>
                <a:ea typeface="ＭＳ Ｐ明朝" pitchFamily="18" charset="-128"/>
              </a:rPr>
              <a:t>　　　　</a:t>
            </a:r>
            <a:r>
              <a:rPr kumimoji="1" lang="ja-JP" altLang="en-US" sz="1050" dirty="0">
                <a:solidFill>
                  <a:schemeClr val="tx1"/>
                </a:solidFill>
                <a:latin typeface="ＭＳ Ｐ明朝" pitchFamily="18" charset="-128"/>
                <a:ea typeface="ＭＳ Ｐ明朝" pitchFamily="18" charset="-128"/>
              </a:rPr>
              <a:t>いじめ対策委員会</a:t>
            </a:r>
            <a:r>
              <a:rPr lang="ja-JP" altLang="en-US" sz="1050" dirty="0">
                <a:solidFill>
                  <a:schemeClr val="tx1"/>
                </a:solidFill>
                <a:latin typeface="ＭＳ Ｐ明朝" pitchFamily="18" charset="-128"/>
                <a:ea typeface="ＭＳ Ｐ明朝" pitchFamily="18" charset="-128"/>
              </a:rPr>
              <a:t>の構成員</a:t>
            </a:r>
            <a:r>
              <a:rPr kumimoji="1" lang="ja-JP" altLang="en-US" sz="1050" dirty="0">
                <a:solidFill>
                  <a:schemeClr val="tx1"/>
                </a:solidFill>
                <a:latin typeface="ＭＳ Ｐ明朝" pitchFamily="18" charset="-128"/>
                <a:ea typeface="ＭＳ Ｐ明朝" pitchFamily="18" charset="-128"/>
              </a:rPr>
              <a:t>に加え</a:t>
            </a:r>
            <a:r>
              <a:rPr lang="ja-JP" altLang="en-US" sz="1050" dirty="0">
                <a:solidFill>
                  <a:schemeClr val="tx1"/>
                </a:solidFill>
                <a:latin typeface="ＭＳ Ｐ明朝" pitchFamily="18" charset="-128"/>
                <a:ea typeface="ＭＳ Ｐ明朝" pitchFamily="18" charset="-128"/>
              </a:rPr>
              <a:t>、教育委員会職員</a:t>
            </a:r>
            <a:r>
              <a:rPr lang="en-US" altLang="ja-JP" sz="1050" dirty="0">
                <a:solidFill>
                  <a:schemeClr val="tx1"/>
                </a:solidFill>
                <a:latin typeface="ＭＳ Ｐ明朝" pitchFamily="18" charset="-128"/>
                <a:ea typeface="ＭＳ Ｐ明朝" pitchFamily="18" charset="-128"/>
              </a:rPr>
              <a:t>(</a:t>
            </a:r>
            <a:r>
              <a:rPr lang="ja-JP" altLang="en-US" sz="1050" dirty="0">
                <a:solidFill>
                  <a:schemeClr val="tx1"/>
                </a:solidFill>
                <a:latin typeface="ＭＳ Ｐ明朝" pitchFamily="18" charset="-128"/>
                <a:ea typeface="ＭＳ Ｐ明朝" pitchFamily="18" charset="-128"/>
              </a:rPr>
              <a:t>心理職</a:t>
            </a:r>
            <a:r>
              <a:rPr lang="en-US" altLang="ja-JP" sz="1050" dirty="0">
                <a:solidFill>
                  <a:schemeClr val="tx1"/>
                </a:solidFill>
                <a:latin typeface="ＭＳ Ｐ明朝" pitchFamily="18" charset="-128"/>
                <a:ea typeface="ＭＳ Ｐ明朝" pitchFamily="18" charset="-128"/>
              </a:rPr>
              <a:t>､</a:t>
            </a:r>
            <a:r>
              <a:rPr lang="ja-JP" altLang="en-US" sz="1050" dirty="0">
                <a:solidFill>
                  <a:schemeClr val="tx1"/>
                </a:solidFill>
                <a:latin typeface="ＭＳ Ｐ明朝" pitchFamily="18" charset="-128"/>
                <a:ea typeface="ＭＳ Ｐ明朝" pitchFamily="18" charset="-128"/>
              </a:rPr>
              <a:t>指導主事等</a:t>
            </a:r>
            <a:r>
              <a:rPr lang="en-US" altLang="ja-JP" sz="1050" dirty="0">
                <a:solidFill>
                  <a:schemeClr val="tx1"/>
                </a:solidFill>
                <a:latin typeface="ＭＳ Ｐ明朝" pitchFamily="18" charset="-128"/>
                <a:ea typeface="ＭＳ Ｐ明朝" pitchFamily="18" charset="-128"/>
              </a:rPr>
              <a:t>) </a:t>
            </a:r>
            <a:r>
              <a:rPr lang="ja-JP" altLang="en-US" sz="1050" dirty="0">
                <a:solidFill>
                  <a:schemeClr val="tx1"/>
                </a:solidFill>
                <a:latin typeface="ＭＳ Ｐ明朝" pitchFamily="18" charset="-128"/>
                <a:ea typeface="ＭＳ Ｐ明朝" pitchFamily="18" charset="-128"/>
              </a:rPr>
              <a:t>及び、校長が必要と認める者</a:t>
            </a:r>
            <a:r>
              <a:rPr lang="en-US" altLang="ja-JP" sz="1050" dirty="0">
                <a:solidFill>
                  <a:schemeClr val="tx1"/>
                </a:solidFill>
                <a:latin typeface="ＭＳ Ｐ明朝" pitchFamily="18" charset="-128"/>
                <a:ea typeface="ＭＳ Ｐ明朝" pitchFamily="18" charset="-128"/>
              </a:rPr>
              <a:t>(</a:t>
            </a:r>
            <a:r>
              <a:rPr lang="ja-JP" altLang="en-US" sz="1050" dirty="0">
                <a:solidFill>
                  <a:schemeClr val="tx1"/>
                </a:solidFill>
                <a:latin typeface="ＭＳ Ｐ明朝" pitchFamily="18" charset="-128"/>
                <a:ea typeface="ＭＳ Ｐ明朝" pitchFamily="18" charset="-128"/>
              </a:rPr>
              <a:t>学校関係者等</a:t>
            </a:r>
            <a:r>
              <a:rPr lang="en-US" altLang="ja-JP" sz="1100" dirty="0">
                <a:solidFill>
                  <a:schemeClr val="tx1"/>
                </a:solidFill>
                <a:latin typeface="ＭＳ Ｐ明朝" pitchFamily="18" charset="-128"/>
                <a:ea typeface="ＭＳ Ｐ明朝" pitchFamily="18" charset="-128"/>
              </a:rPr>
              <a:t>)</a:t>
            </a:r>
            <a:endParaRPr kumimoji="1" lang="en-US" altLang="ja-JP" sz="1100" dirty="0">
              <a:solidFill>
                <a:schemeClr val="tx1"/>
              </a:solidFill>
              <a:latin typeface="ＭＳ Ｐ明朝" pitchFamily="18" charset="-128"/>
              <a:ea typeface="ＭＳ Ｐ明朝" pitchFamily="18" charset="-128"/>
            </a:endParaRPr>
          </a:p>
        </p:txBody>
      </p:sp>
      <p:sp>
        <p:nvSpPr>
          <p:cNvPr id="19" name="正方形/長方形 18"/>
          <p:cNvSpPr/>
          <p:nvPr/>
        </p:nvSpPr>
        <p:spPr>
          <a:xfrm>
            <a:off x="539552" y="6597352"/>
            <a:ext cx="720080" cy="178786"/>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rPr>
              <a:t>構成員</a:t>
            </a:r>
          </a:p>
        </p:txBody>
      </p:sp>
      <p:sp>
        <p:nvSpPr>
          <p:cNvPr id="20" name="正方形/長方形 19"/>
          <p:cNvSpPr/>
          <p:nvPr/>
        </p:nvSpPr>
        <p:spPr>
          <a:xfrm>
            <a:off x="3671392" y="4725144"/>
            <a:ext cx="5472608" cy="249684"/>
          </a:xfrm>
          <a:prstGeom prst="rect">
            <a:avLst/>
          </a:prstGeom>
        </p:spPr>
        <p:txBody>
          <a:bodyPr wrap="square">
            <a:spAutoFit/>
          </a:bodyPr>
          <a:lstStyle/>
          <a:p>
            <a:pPr>
              <a:lnSpc>
                <a:spcPts val="1400"/>
              </a:lnSpc>
            </a:pPr>
            <a:r>
              <a:rPr lang="ja-JP" altLang="en-US" sz="1050" dirty="0">
                <a:latin typeface="+mn-ea"/>
              </a:rPr>
              <a:t>～学校・保護者・地域が一丸となって子供を守り通す～　</a:t>
            </a:r>
            <a:r>
              <a:rPr lang="en-US" altLang="ja-JP" sz="1050" dirty="0">
                <a:latin typeface="+mn-ea"/>
              </a:rPr>
              <a:t>※</a:t>
            </a:r>
            <a:r>
              <a:rPr lang="ja-JP" altLang="en-US" sz="1050" dirty="0">
                <a:latin typeface="+mn-ea"/>
              </a:rPr>
              <a:t>学校が必要と認めた場合に設置</a:t>
            </a:r>
          </a:p>
        </p:txBody>
      </p:sp>
      <p:sp>
        <p:nvSpPr>
          <p:cNvPr id="21" name="正方形/長方形 20"/>
          <p:cNvSpPr/>
          <p:nvPr/>
        </p:nvSpPr>
        <p:spPr>
          <a:xfrm>
            <a:off x="683568" y="5301209"/>
            <a:ext cx="2952328" cy="1246495"/>
          </a:xfrm>
          <a:prstGeom prst="rect">
            <a:avLst/>
          </a:prstGeom>
        </p:spPr>
        <p:txBody>
          <a:bodyPr wrap="square">
            <a:spAutoFit/>
          </a:bodyPr>
          <a:lstStyle/>
          <a:p>
            <a:pPr marL="228600" indent="-228600">
              <a:lnSpc>
                <a:spcPts val="1500"/>
              </a:lnSpc>
              <a:buAutoNum type="arabicParenBoth"/>
            </a:pPr>
            <a:r>
              <a:rPr lang="ja-JP" altLang="en-US" sz="1000" dirty="0">
                <a:latin typeface="ＭＳ Ｐ明朝" pitchFamily="18" charset="-128"/>
                <a:ea typeface="ＭＳ Ｐ明朝" pitchFamily="18" charset="-128"/>
              </a:rPr>
              <a:t>被害の子供の保護･ケア</a:t>
            </a:r>
            <a:endParaRPr lang="en-US" altLang="ja-JP" sz="1000" dirty="0">
              <a:latin typeface="ＭＳ Ｐ明朝" pitchFamily="18" charset="-128"/>
              <a:ea typeface="ＭＳ Ｐ明朝" pitchFamily="18" charset="-128"/>
            </a:endParaRPr>
          </a:p>
          <a:p>
            <a:pPr marL="228600" indent="-228600">
              <a:lnSpc>
                <a:spcPts val="1500"/>
              </a:lnSpc>
            </a:pPr>
            <a:r>
              <a:rPr lang="ja-JP" altLang="en-US" sz="1000" dirty="0">
                <a:latin typeface="ＭＳ Ｐ明朝" pitchFamily="18" charset="-128"/>
                <a:ea typeface="ＭＳ Ｐ明朝" pitchFamily="18" charset="-128"/>
              </a:rPr>
              <a:t>　　・複数の教員によるマンツーマンでの保護</a:t>
            </a:r>
            <a:endParaRPr lang="en-US" altLang="ja-JP" sz="1000" dirty="0">
              <a:latin typeface="ＭＳ Ｐ明朝" pitchFamily="18" charset="-128"/>
              <a:ea typeface="ＭＳ Ｐ明朝" pitchFamily="18" charset="-128"/>
            </a:endParaRPr>
          </a:p>
          <a:p>
            <a:pPr marL="228600" indent="-228600">
              <a:lnSpc>
                <a:spcPts val="1500"/>
              </a:lnSpc>
            </a:pPr>
            <a:r>
              <a:rPr lang="ja-JP" altLang="en-US" sz="1000" dirty="0">
                <a:latin typeface="ＭＳ Ｐ明朝" pitchFamily="18" charset="-128"/>
                <a:ea typeface="ＭＳ Ｐ明朝" pitchFamily="18" charset="-128"/>
              </a:rPr>
              <a:t>　　・保護者への連絡と家庭状況の把握</a:t>
            </a:r>
          </a:p>
          <a:p>
            <a:pPr marL="228600" indent="-228600">
              <a:lnSpc>
                <a:spcPts val="1500"/>
              </a:lnSpc>
              <a:buAutoNum type="arabicParenBoth" startAt="2"/>
            </a:pPr>
            <a:r>
              <a:rPr lang="ja-JP" altLang="en-US" sz="1000" dirty="0">
                <a:latin typeface="ＭＳ Ｐ明朝" pitchFamily="18" charset="-128"/>
                <a:ea typeface="ＭＳ Ｐ明朝" pitchFamily="18" charset="-128"/>
              </a:rPr>
              <a:t>加害の子供へ働き掛け</a:t>
            </a:r>
          </a:p>
          <a:p>
            <a:pPr marL="228600" indent="-228600">
              <a:lnSpc>
                <a:spcPts val="1500"/>
              </a:lnSpc>
            </a:pPr>
            <a:r>
              <a:rPr lang="ja-JP" altLang="en-US" sz="1000" dirty="0">
                <a:latin typeface="ＭＳ Ｐ明朝" pitchFamily="18" charset="-128"/>
                <a:ea typeface="ＭＳ Ｐ明朝" pitchFamily="18" charset="-128"/>
              </a:rPr>
              <a:t>　　・別室での学習の実施、指導</a:t>
            </a:r>
            <a:endParaRPr lang="en-US" altLang="ja-JP" sz="1000" dirty="0">
              <a:latin typeface="ＭＳ Ｐ明朝" pitchFamily="18" charset="-128"/>
              <a:ea typeface="ＭＳ Ｐ明朝" pitchFamily="18" charset="-128"/>
            </a:endParaRPr>
          </a:p>
          <a:p>
            <a:pPr marL="228600" indent="-228600">
              <a:lnSpc>
                <a:spcPts val="1500"/>
              </a:lnSpc>
            </a:pPr>
            <a:r>
              <a:rPr lang="ja-JP" altLang="en-US" sz="1000" dirty="0">
                <a:latin typeface="ＭＳ Ｐ明朝" pitchFamily="18" charset="-128"/>
                <a:ea typeface="ＭＳ Ｐ明朝" pitchFamily="18" charset="-128"/>
              </a:rPr>
              <a:t>　　・加害の子供の保護者への連絡、ケア、協力要請</a:t>
            </a:r>
          </a:p>
        </p:txBody>
      </p:sp>
      <p:sp>
        <p:nvSpPr>
          <p:cNvPr id="22" name="正方形/長方形 21"/>
          <p:cNvSpPr/>
          <p:nvPr/>
        </p:nvSpPr>
        <p:spPr>
          <a:xfrm>
            <a:off x="4283968" y="5301208"/>
            <a:ext cx="3744416" cy="1246495"/>
          </a:xfrm>
          <a:prstGeom prst="rect">
            <a:avLst/>
          </a:prstGeom>
        </p:spPr>
        <p:txBody>
          <a:bodyPr wrap="square">
            <a:spAutoFit/>
          </a:bodyPr>
          <a:lstStyle/>
          <a:p>
            <a:pPr marL="228600" indent="-228600">
              <a:lnSpc>
                <a:spcPts val="1500"/>
              </a:lnSpc>
            </a:pPr>
            <a:r>
              <a:rPr lang="en-US" altLang="ja-JP" sz="1000" dirty="0">
                <a:latin typeface="ＭＳ Ｐ明朝" pitchFamily="18" charset="-128"/>
                <a:ea typeface="ＭＳ Ｐ明朝" pitchFamily="18" charset="-128"/>
              </a:rPr>
              <a:t>(3)</a:t>
            </a:r>
            <a:r>
              <a:rPr lang="ja-JP" altLang="en-US" sz="1000" dirty="0">
                <a:latin typeface="ＭＳ Ｐ明朝" pitchFamily="18" charset="-128"/>
                <a:ea typeface="ＭＳ Ｐ明朝" pitchFamily="18" charset="-128"/>
              </a:rPr>
              <a:t>　教育委員会･関係機関との連携</a:t>
            </a:r>
            <a:endParaRPr lang="en-US" altLang="ja-JP" sz="1000" dirty="0">
              <a:latin typeface="ＭＳ Ｐ明朝" pitchFamily="18" charset="-128"/>
              <a:ea typeface="ＭＳ Ｐ明朝" pitchFamily="18" charset="-128"/>
            </a:endParaRPr>
          </a:p>
          <a:p>
            <a:pPr marL="228600" indent="-228600">
              <a:lnSpc>
                <a:spcPts val="1500"/>
              </a:lnSpc>
            </a:pPr>
            <a:r>
              <a:rPr lang="ja-JP" altLang="en-US" sz="1000" dirty="0">
                <a:latin typeface="ＭＳ Ｐ明朝" pitchFamily="18" charset="-128"/>
                <a:ea typeface="ＭＳ Ｐ明朝" pitchFamily="18" charset="-128"/>
              </a:rPr>
              <a:t>　　・速やかな事実調査と委員会への報告</a:t>
            </a:r>
            <a:endParaRPr lang="en-US" altLang="ja-JP" sz="1000" dirty="0">
              <a:latin typeface="ＭＳ Ｐ明朝" pitchFamily="18" charset="-128"/>
              <a:ea typeface="ＭＳ Ｐ明朝" pitchFamily="18" charset="-128"/>
            </a:endParaRPr>
          </a:p>
          <a:p>
            <a:pPr marL="228600" indent="-228600">
              <a:lnSpc>
                <a:spcPts val="1500"/>
              </a:lnSpc>
            </a:pPr>
            <a:r>
              <a:rPr lang="ja-JP" altLang="en-US" sz="1000" dirty="0">
                <a:latin typeface="ＭＳ Ｐ明朝" pitchFamily="18" charset="-128"/>
                <a:ea typeface="ＭＳ Ｐ明朝" pitchFamily="18" charset="-128"/>
              </a:rPr>
              <a:t>　　・児童相談所、福祉機関、医療機関、警察との連携</a:t>
            </a:r>
          </a:p>
          <a:p>
            <a:pPr>
              <a:lnSpc>
                <a:spcPts val="1500"/>
              </a:lnSpc>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４</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  保護者・地域との連携</a:t>
            </a:r>
            <a:endParaRPr lang="en-US" altLang="ja-JP" sz="1000" dirty="0">
              <a:latin typeface="ＭＳ Ｐ明朝" pitchFamily="18" charset="-128"/>
              <a:ea typeface="ＭＳ Ｐ明朝" pitchFamily="18" charset="-128"/>
            </a:endParaRPr>
          </a:p>
          <a:p>
            <a:pPr>
              <a:lnSpc>
                <a:spcPts val="1500"/>
              </a:lnSpc>
            </a:pPr>
            <a:r>
              <a:rPr lang="ja-JP" altLang="en-US" sz="1000" dirty="0">
                <a:latin typeface="ＭＳ Ｐ明朝" pitchFamily="18" charset="-128"/>
                <a:ea typeface="ＭＳ Ｐ明朝" pitchFamily="18" charset="-128"/>
              </a:rPr>
              <a:t>　　・いじめ対策緊急保護者会の開催、</a:t>
            </a:r>
            <a:r>
              <a:rPr lang="en-US" altLang="ja-JP" sz="1000" dirty="0">
                <a:latin typeface="ＭＳ Ｐ明朝" pitchFamily="18" charset="-128"/>
                <a:ea typeface="ＭＳ Ｐ明朝" pitchFamily="18" charset="-128"/>
              </a:rPr>
              <a:t>PTA</a:t>
            </a:r>
            <a:r>
              <a:rPr lang="ja-JP" altLang="en-US" sz="1000" dirty="0">
                <a:solidFill>
                  <a:srgbClr val="000000"/>
                </a:solidFill>
                <a:latin typeface="ＭＳ Ｐ明朝" pitchFamily="18" charset="-128"/>
                <a:ea typeface="ＭＳ Ｐ明朝" pitchFamily="18" charset="-128"/>
                <a:cs typeface="ＭＳ 明朝" pitchFamily="17" charset="-128"/>
              </a:rPr>
              <a:t>の活用</a:t>
            </a:r>
            <a:endParaRPr lang="en-US" altLang="ja-JP" sz="1000" dirty="0">
              <a:solidFill>
                <a:srgbClr val="000000"/>
              </a:solidFill>
              <a:latin typeface="ＭＳ Ｐ明朝" pitchFamily="18" charset="-128"/>
              <a:ea typeface="ＭＳ Ｐ明朝" pitchFamily="18" charset="-128"/>
              <a:cs typeface="ＭＳ 明朝" pitchFamily="17" charset="-128"/>
            </a:endParaRPr>
          </a:p>
          <a:p>
            <a:pPr>
              <a:lnSpc>
                <a:spcPts val="1500"/>
              </a:lnSpc>
            </a:pPr>
            <a:r>
              <a:rPr lang="en-US" altLang="ja-JP" sz="1050" dirty="0">
                <a:solidFill>
                  <a:srgbClr val="000000"/>
                </a:solidFill>
                <a:latin typeface="ＭＳ Ｐ明朝" pitchFamily="18" charset="-128"/>
                <a:ea typeface="ＭＳ Ｐ明朝" pitchFamily="18" charset="-128"/>
              </a:rPr>
              <a:t>(</a:t>
            </a:r>
            <a:r>
              <a:rPr lang="ja-JP" altLang="en-US" sz="1050" dirty="0">
                <a:solidFill>
                  <a:srgbClr val="000000"/>
                </a:solidFill>
                <a:latin typeface="ＭＳ Ｐ明朝" pitchFamily="18" charset="-128"/>
                <a:ea typeface="ＭＳ Ｐ明朝" pitchFamily="18" charset="-128"/>
              </a:rPr>
              <a:t>５</a:t>
            </a:r>
            <a:r>
              <a:rPr lang="en-US" altLang="ja-JP" sz="1050" dirty="0">
                <a:solidFill>
                  <a:srgbClr val="000000"/>
                </a:solidFill>
                <a:latin typeface="ＭＳ Ｐ明朝" pitchFamily="18" charset="-128"/>
                <a:ea typeface="ＭＳ Ｐ明朝" pitchFamily="18" charset="-128"/>
              </a:rPr>
              <a:t>)</a:t>
            </a:r>
            <a:r>
              <a:rPr lang="ja-JP" altLang="en-US" sz="1050" dirty="0">
                <a:solidFill>
                  <a:srgbClr val="000000"/>
                </a:solidFill>
                <a:latin typeface="ＭＳ Ｐ明朝" pitchFamily="18" charset="-128"/>
                <a:ea typeface="ＭＳ Ｐ明朝" pitchFamily="18" charset="-128"/>
              </a:rPr>
              <a:t>教育委員会・市長の求めに応じた対応</a:t>
            </a:r>
            <a:r>
              <a:rPr lang="ja-JP" altLang="en-US" sz="1050" dirty="0">
                <a:latin typeface="ＭＳ Ｐ明朝" pitchFamily="18" charset="-128"/>
                <a:ea typeface="ＭＳ Ｐ明朝" pitchFamily="18" charset="-128"/>
              </a:rPr>
              <a:t>　</a:t>
            </a:r>
            <a:r>
              <a:rPr lang="ja-JP" altLang="en-US" sz="1050" dirty="0">
                <a:solidFill>
                  <a:srgbClr val="000000"/>
                </a:solidFill>
                <a:latin typeface="ＭＳ Ｐ明朝" pitchFamily="18" charset="-128"/>
                <a:ea typeface="ＭＳ Ｐ明朝" pitchFamily="18" charset="-128"/>
                <a:cs typeface="ＭＳ 明朝" pitchFamily="17" charset="-128"/>
              </a:rPr>
              <a:t>　</a:t>
            </a:r>
            <a:r>
              <a:rPr lang="ja-JP" altLang="en-US" sz="1050" dirty="0">
                <a:latin typeface="ＭＳ Ｐ明朝" pitchFamily="18" charset="-128"/>
                <a:ea typeface="ＭＳ Ｐ明朝" pitchFamily="18" charset="-128"/>
              </a:rPr>
              <a:t>　</a:t>
            </a:r>
          </a:p>
        </p:txBody>
      </p:sp>
      <p:sp>
        <p:nvSpPr>
          <p:cNvPr id="27" name="正方形/長方形 26"/>
          <p:cNvSpPr/>
          <p:nvPr/>
        </p:nvSpPr>
        <p:spPr>
          <a:xfrm>
            <a:off x="4499992" y="692696"/>
            <a:ext cx="4644008" cy="4611519"/>
          </a:xfrm>
          <a:prstGeom prst="rect">
            <a:avLst/>
          </a:prstGeom>
        </p:spPr>
        <p:txBody>
          <a:bodyPr wrap="square">
            <a:spAutoFit/>
          </a:bodyPr>
          <a:lstStyle/>
          <a:p>
            <a:pPr>
              <a:lnSpc>
                <a:spcPts val="1400"/>
              </a:lnSpc>
              <a:spcBef>
                <a:spcPts val="200"/>
              </a:spcBef>
            </a:pPr>
            <a:r>
              <a:rPr lang="ja-JP" altLang="en-US" sz="1200" dirty="0">
                <a:latin typeface="+mn-ea"/>
              </a:rPr>
              <a:t>　</a:t>
            </a:r>
            <a:r>
              <a:rPr lang="en-US" altLang="ja-JP" sz="1200" dirty="0">
                <a:latin typeface="+mn-ea"/>
              </a:rPr>
              <a:t>【</a:t>
            </a:r>
            <a:r>
              <a:rPr lang="ja-JP" altLang="en-US" sz="1200" dirty="0">
                <a:latin typeface="+mn-ea"/>
              </a:rPr>
              <a:t>いじめの早期発見</a:t>
            </a:r>
            <a:r>
              <a:rPr lang="en-US" altLang="ja-JP" sz="1200" dirty="0">
                <a:latin typeface="+mn-ea"/>
              </a:rPr>
              <a:t>】</a:t>
            </a:r>
            <a:r>
              <a:rPr lang="ja-JP" altLang="en-US" sz="1050" dirty="0">
                <a:latin typeface="+mn-ea"/>
              </a:rPr>
              <a:t>～いじめを直ちに発見できる学校づくり～</a:t>
            </a:r>
            <a:endParaRPr lang="en-US" altLang="ja-JP" sz="1050" dirty="0">
              <a:latin typeface="+mn-ea"/>
            </a:endParaRPr>
          </a:p>
          <a:p>
            <a:pPr lvl="0" fontAlgn="base">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(1)  </a:t>
            </a:r>
            <a:r>
              <a:rPr lang="ja-JP" altLang="en-US" sz="1050" dirty="0">
                <a:solidFill>
                  <a:srgbClr val="000000"/>
                </a:solidFill>
                <a:latin typeface="ＭＳ Ｐ明朝" pitchFamily="18" charset="-128"/>
                <a:ea typeface="ＭＳ Ｐ明朝" pitchFamily="18" charset="-128"/>
                <a:cs typeface="ＭＳ 明朝" pitchFamily="17" charset="-128"/>
              </a:rPr>
              <a:t>いじめの「見える化」①</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明朝" pitchFamily="17" charset="-128"/>
              </a:rPr>
              <a:t>　　＜子供の様子を細かく観察　変化に気付き、いじめの芽を素早く察知＞</a:t>
            </a:r>
            <a:r>
              <a:rPr lang="ja-JP" altLang="en-US" sz="1050" dirty="0">
                <a:solidFill>
                  <a:srgbClr val="000000"/>
                </a:solidFill>
                <a:latin typeface="ＭＳ Ｐ明朝" pitchFamily="18" charset="-128"/>
                <a:ea typeface="ＭＳ Ｐ明朝" pitchFamily="18" charset="-128"/>
                <a:cs typeface="ＭＳ Ｐゴシック" pitchFamily="50" charset="-128"/>
              </a:rPr>
              <a:t>　</a:t>
            </a:r>
            <a:endParaRPr lang="en-US" altLang="ja-JP" sz="1050" dirty="0">
              <a:solidFill>
                <a:srgbClr val="000000"/>
              </a:solidFill>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・スクールカウンセラーによる面接、定期的な個人面談の実施</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(2)</a:t>
            </a:r>
            <a:r>
              <a:rPr lang="ja-JP" altLang="en-US" sz="1050" dirty="0">
                <a:solidFill>
                  <a:srgbClr val="000000"/>
                </a:solidFill>
                <a:latin typeface="ＭＳ Ｐ明朝" pitchFamily="18" charset="-128"/>
                <a:ea typeface="ＭＳ Ｐ明朝" pitchFamily="18" charset="-128"/>
                <a:cs typeface="ＭＳ 明朝" pitchFamily="17" charset="-128"/>
              </a:rPr>
              <a:t>　 いじめの「見える化」②</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明朝" pitchFamily="17" charset="-128"/>
              </a:rPr>
              <a:t>　　＜被害の子供、周囲の子供からのいじめ情報の確実な受信＞</a:t>
            </a:r>
            <a:endParaRPr lang="en-US" altLang="ja-JP" sz="105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 いじめ実態調査の実施</a:t>
            </a:r>
            <a:r>
              <a:rPr lang="ja-JP" altLang="en-US" sz="1050">
                <a:solidFill>
                  <a:srgbClr val="000000"/>
                </a:solidFill>
                <a:latin typeface="ＭＳ Ｐ明朝" pitchFamily="18" charset="-128"/>
                <a:ea typeface="ＭＳ Ｐ明朝" pitchFamily="18" charset="-128"/>
                <a:cs typeface="ＭＳ Ｐゴシック" pitchFamily="50" charset="-128"/>
              </a:rPr>
              <a:t>・分析　・心の天気の実施、聞き取り</a:t>
            </a:r>
            <a:endParaRPr lang="en-US" altLang="ja-JP" sz="1050" dirty="0">
              <a:solidFill>
                <a:srgbClr val="000000"/>
              </a:solidFill>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(3)</a:t>
            </a:r>
            <a:r>
              <a:rPr lang="ja-JP" altLang="en-US" sz="1050" dirty="0">
                <a:solidFill>
                  <a:srgbClr val="000000"/>
                </a:solidFill>
                <a:latin typeface="ＭＳ Ｐ明朝" pitchFamily="18" charset="-128"/>
                <a:ea typeface="ＭＳ Ｐ明朝" pitchFamily="18" charset="-128"/>
                <a:cs typeface="ＭＳ 明朝" pitchFamily="17" charset="-128"/>
              </a:rPr>
              <a:t>　いじめ対策委員会によるいじめの確実な発見</a:t>
            </a:r>
            <a:endParaRPr lang="en-US" altLang="ja-JP" sz="105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(4)</a:t>
            </a:r>
            <a:r>
              <a:rPr lang="ja-JP" altLang="en-US" sz="1050" dirty="0">
                <a:solidFill>
                  <a:srgbClr val="000000"/>
                </a:solidFill>
                <a:latin typeface="ＭＳ Ｐ明朝" pitchFamily="18" charset="-128"/>
                <a:ea typeface="ＭＳ Ｐ明朝" pitchFamily="18" charset="-128"/>
                <a:cs typeface="ＭＳ 明朝" pitchFamily="17" charset="-128"/>
              </a:rPr>
              <a:t>　保護者や地域、関係機関との連携</a:t>
            </a:r>
            <a:endParaRPr lang="en-US" altLang="ja-JP" sz="105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・学校だより・保護者会の活用、保護者相談の体制整備と実施</a:t>
            </a:r>
            <a:endParaRPr lang="en-US" altLang="ja-JP" sz="1050" dirty="0">
              <a:solidFill>
                <a:srgbClr val="000000"/>
              </a:solidFill>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・スクールカウンセラーの紹介・活用</a:t>
            </a:r>
            <a:r>
              <a:rPr lang="ja-JP" altLang="en-US" sz="1200" dirty="0">
                <a:solidFill>
                  <a:srgbClr val="000000"/>
                </a:solidFill>
                <a:latin typeface="ＭＳ Ｐ明朝" pitchFamily="18" charset="-128"/>
                <a:ea typeface="ＭＳ Ｐ明朝" pitchFamily="18" charset="-128"/>
                <a:cs typeface="ＭＳ 明朝" pitchFamily="17" charset="-128"/>
              </a:rPr>
              <a:t> </a:t>
            </a:r>
            <a:endParaRPr lang="en-US" altLang="ja-JP" sz="120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en-US" altLang="ja-JP" sz="1200" dirty="0">
                <a:latin typeface="ＭＳ ゴシック" pitchFamily="49" charset="-128"/>
                <a:ea typeface="ＭＳ ゴシック" pitchFamily="49" charset="-128"/>
              </a:rPr>
              <a:t>【</a:t>
            </a:r>
            <a:r>
              <a:rPr lang="ja-JP" altLang="en-US" sz="1200" dirty="0">
                <a:latin typeface="ＭＳ ゴシック" pitchFamily="49" charset="-128"/>
                <a:ea typeface="ＭＳ ゴシック" pitchFamily="49" charset="-128"/>
              </a:rPr>
              <a:t>いじめの早期対応</a:t>
            </a:r>
            <a:r>
              <a:rPr lang="en-US" altLang="ja-JP" sz="1200" dirty="0">
                <a:latin typeface="ＭＳ ゴシック" pitchFamily="49" charset="-128"/>
                <a:ea typeface="ＭＳ ゴシック" pitchFamily="49" charset="-128"/>
              </a:rPr>
              <a:t>】</a:t>
            </a:r>
            <a:r>
              <a:rPr lang="ja-JP" altLang="en-US" sz="1000" dirty="0">
                <a:latin typeface="ＭＳ ゴシック" pitchFamily="49" charset="-128"/>
                <a:ea typeface="ＭＳ ゴシック" pitchFamily="49" charset="-128"/>
              </a:rPr>
              <a:t>～いじめを解決し繰り返さない学校づくり</a:t>
            </a:r>
            <a:r>
              <a:rPr lang="ja-JP" altLang="en-US" sz="1050" dirty="0">
                <a:latin typeface="ＭＳ ゴシック" pitchFamily="49" charset="-128"/>
                <a:ea typeface="ＭＳ ゴシック" pitchFamily="49" charset="-128"/>
              </a:rPr>
              <a:t>～</a:t>
            </a:r>
            <a:endParaRPr lang="en-US" altLang="ja-JP" sz="1200" dirty="0">
              <a:latin typeface="ＭＳ ゴシック" pitchFamily="49" charset="-128"/>
              <a:ea typeface="ＭＳ ゴシック" pitchFamily="49" charset="-128"/>
            </a:endParaRPr>
          </a:p>
          <a:p>
            <a:pPr marL="228600" lvl="0" indent="-228600" fontAlgn="base">
              <a:spcBef>
                <a:spcPct val="0"/>
              </a:spcBef>
              <a:spcAft>
                <a:spcPct val="0"/>
              </a:spcAft>
              <a:buAutoNum type="arabicParenBoth"/>
            </a:pPr>
            <a:r>
              <a:rPr lang="ja-JP" altLang="en-US" sz="1050" dirty="0">
                <a:solidFill>
                  <a:srgbClr val="000000"/>
                </a:solidFill>
                <a:latin typeface="ＭＳ Ｐ明朝" pitchFamily="18" charset="-128"/>
                <a:ea typeface="ＭＳ Ｐ明朝" pitchFamily="18" charset="-128"/>
                <a:cs typeface="ＭＳ 明朝" pitchFamily="17" charset="-128"/>
              </a:rPr>
              <a:t>いじめ対策委員会を核とした対応</a:t>
            </a:r>
            <a:endParaRPr lang="en-US" altLang="ja-JP" sz="1050" dirty="0">
              <a:solidFill>
                <a:srgbClr val="000000"/>
              </a:solidFill>
              <a:latin typeface="ＭＳ Ｐ明朝" pitchFamily="18" charset="-128"/>
              <a:ea typeface="ＭＳ Ｐ明朝" pitchFamily="18" charset="-128"/>
              <a:cs typeface="ＭＳ 明朝" pitchFamily="17" charset="-128"/>
            </a:endParaRPr>
          </a:p>
          <a:p>
            <a:pPr marL="228600" lvl="0" indent="-228600" fontAlgn="base">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・教職員の</a:t>
            </a:r>
            <a:r>
              <a:rPr lang="ja-JP" altLang="en-US" sz="1050" dirty="0">
                <a:latin typeface="ＭＳ Ｐ明朝" pitchFamily="18" charset="-128"/>
                <a:ea typeface="ＭＳ Ｐ明朝" pitchFamily="18" charset="-128"/>
              </a:rPr>
              <a:t>役割分担の明確化、的確な状況把握、対応方針の策定</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(2)</a:t>
            </a:r>
            <a:r>
              <a:rPr lang="ja-JP" altLang="en-US" sz="1050" dirty="0">
                <a:solidFill>
                  <a:srgbClr val="000000"/>
                </a:solidFill>
                <a:latin typeface="ＭＳ Ｐ明朝" pitchFamily="18" charset="-128"/>
                <a:ea typeface="ＭＳ Ｐ明朝" pitchFamily="18" charset="-128"/>
                <a:cs typeface="ＭＳ 明朝" pitchFamily="17" charset="-128"/>
              </a:rPr>
              <a:t>　被害の子供、加害の子供、周囲の子供への対応、保護者対応</a:t>
            </a:r>
            <a:endParaRPr lang="en-US" altLang="ja-JP" sz="105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a:t>
            </a:r>
            <a:r>
              <a:rPr lang="ja-JP" altLang="en-US" sz="1050" dirty="0">
                <a:solidFill>
                  <a:srgbClr val="000000"/>
                </a:solidFill>
                <a:latin typeface="ＭＳ Ｐ明朝" pitchFamily="18" charset="-128"/>
                <a:ea typeface="ＭＳ Ｐ明朝" pitchFamily="18" charset="-128"/>
                <a:cs typeface="ＭＳ 明朝" pitchFamily="17" charset="-128"/>
              </a:rPr>
              <a:t>被害の子供の安全確保、</a:t>
            </a:r>
            <a:r>
              <a:rPr lang="ja-JP" altLang="en-US" sz="1050" dirty="0">
                <a:solidFill>
                  <a:srgbClr val="000000"/>
                </a:solidFill>
                <a:latin typeface="ＭＳ Ｐ明朝" pitchFamily="18" charset="-128"/>
                <a:ea typeface="ＭＳ Ｐ明朝" pitchFamily="18" charset="-128"/>
                <a:cs typeface="ＭＳ Ｐゴシック" pitchFamily="50" charset="-128"/>
              </a:rPr>
              <a:t>スクールカウンセラー等を活用したケア</a:t>
            </a:r>
            <a:endParaRPr lang="en-US" altLang="ja-JP" sz="1050" dirty="0">
              <a:solidFill>
                <a:srgbClr val="000000"/>
              </a:solidFill>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・加害の子供に対する組織的・継続的な観察・指導</a:t>
            </a:r>
            <a:endParaRPr lang="en-US" altLang="ja-JP" sz="1050" dirty="0">
              <a:solidFill>
                <a:srgbClr val="000000"/>
              </a:solidFill>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Ｐゴシック" pitchFamily="50" charset="-128"/>
              </a:rPr>
              <a:t>　　・いじめを伝えた子供の安全確保　・被害、加害児童の保護者への連絡</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(3)</a:t>
            </a:r>
            <a:r>
              <a:rPr lang="ja-JP" altLang="en-US" sz="1050" dirty="0">
                <a:solidFill>
                  <a:srgbClr val="000000"/>
                </a:solidFill>
                <a:latin typeface="ＭＳ Ｐ明朝" pitchFamily="18" charset="-128"/>
                <a:ea typeface="ＭＳ Ｐ明朝" pitchFamily="18" charset="-128"/>
                <a:cs typeface="ＭＳ 明朝" pitchFamily="17" charset="-128"/>
              </a:rPr>
              <a:t>　教育委員会・関係機関との連携</a:t>
            </a:r>
            <a:endParaRPr lang="ja-JP" altLang="en-US" sz="1050" dirty="0">
              <a:latin typeface="ＭＳ Ｐ明朝" pitchFamily="18" charset="-128"/>
              <a:ea typeface="ＭＳ Ｐ明朝" pitchFamily="18" charset="-128"/>
              <a:cs typeface="ＭＳ Ｐゴシック" pitchFamily="50" charset="-128"/>
            </a:endParaRPr>
          </a:p>
          <a:p>
            <a:pPr lvl="0" eaLnBrk="0" fontAlgn="base" hangingPunct="0">
              <a:spcBef>
                <a:spcPct val="0"/>
              </a:spcBef>
              <a:spcAft>
                <a:spcPct val="0"/>
              </a:spcAft>
            </a:pPr>
            <a:r>
              <a:rPr lang="en-US" altLang="ja-JP" sz="1050" dirty="0">
                <a:solidFill>
                  <a:srgbClr val="000000"/>
                </a:solidFill>
                <a:latin typeface="ＭＳ Ｐ明朝" pitchFamily="18" charset="-128"/>
                <a:ea typeface="ＭＳ Ｐ明朝" pitchFamily="18" charset="-128"/>
                <a:cs typeface="ＭＳ 明朝" pitchFamily="17" charset="-128"/>
              </a:rPr>
              <a:t>(4)</a:t>
            </a:r>
            <a:r>
              <a:rPr lang="ja-JP" altLang="en-US" sz="1050" dirty="0">
                <a:solidFill>
                  <a:srgbClr val="000000"/>
                </a:solidFill>
                <a:latin typeface="ＭＳ Ｐ明朝" pitchFamily="18" charset="-128"/>
                <a:ea typeface="ＭＳ Ｐ明朝" pitchFamily="18" charset="-128"/>
                <a:cs typeface="ＭＳ 明朝" pitchFamily="17" charset="-128"/>
              </a:rPr>
              <a:t>　保護者や地域との連携</a:t>
            </a:r>
            <a:endParaRPr lang="en-US" altLang="ja-JP" sz="1050" dirty="0">
              <a:solidFill>
                <a:srgbClr val="000000"/>
              </a:solidFill>
              <a:latin typeface="ＭＳ Ｐ明朝" pitchFamily="18" charset="-128"/>
              <a:ea typeface="ＭＳ Ｐ明朝" pitchFamily="18" charset="-128"/>
              <a:cs typeface="ＭＳ 明朝" pitchFamily="17" charset="-128"/>
            </a:endParaRPr>
          </a:p>
          <a:p>
            <a:pPr lvl="0" eaLnBrk="0" fontAlgn="base" hangingPunct="0">
              <a:spcBef>
                <a:spcPct val="0"/>
              </a:spcBef>
              <a:spcAft>
                <a:spcPct val="0"/>
              </a:spcAft>
            </a:pPr>
            <a:r>
              <a:rPr lang="ja-JP" altLang="en-US" sz="1050" dirty="0">
                <a:solidFill>
                  <a:srgbClr val="000000"/>
                </a:solidFill>
                <a:latin typeface="ＭＳ Ｐ明朝" pitchFamily="18" charset="-128"/>
                <a:ea typeface="ＭＳ Ｐ明朝" pitchFamily="18" charset="-128"/>
                <a:cs typeface="ＭＳ 明朝" pitchFamily="17" charset="-128"/>
              </a:rPr>
              <a:t>　　・保護者会の開催、</a:t>
            </a:r>
            <a:r>
              <a:rPr lang="en-US" altLang="ja-JP" sz="1050" dirty="0">
                <a:solidFill>
                  <a:srgbClr val="000000"/>
                </a:solidFill>
                <a:latin typeface="ＭＳ Ｐ明朝" pitchFamily="18" charset="-128"/>
                <a:ea typeface="ＭＳ Ｐ明朝" pitchFamily="18" charset="-128"/>
                <a:cs typeface="ＭＳ 明朝" pitchFamily="17" charset="-128"/>
              </a:rPr>
              <a:t>PTA</a:t>
            </a:r>
            <a:r>
              <a:rPr lang="ja-JP" altLang="en-US" sz="1050" dirty="0">
                <a:solidFill>
                  <a:srgbClr val="000000"/>
                </a:solidFill>
                <a:latin typeface="ＭＳ Ｐ明朝" pitchFamily="18" charset="-128"/>
                <a:ea typeface="ＭＳ Ｐ明朝" pitchFamily="18" charset="-128"/>
                <a:cs typeface="ＭＳ 明朝" pitchFamily="17" charset="-128"/>
              </a:rPr>
              <a:t>・スクールコミュニティ協議会の活用</a:t>
            </a:r>
            <a:r>
              <a:rPr lang="ja-JP" altLang="en-US" sz="1050" dirty="0">
                <a:solidFill>
                  <a:srgbClr val="000000"/>
                </a:solidFill>
                <a:latin typeface="Arial" pitchFamily="34" charset="0"/>
                <a:ea typeface="ＭＳ Ｐゴシック" pitchFamily="50" charset="-128"/>
                <a:cs typeface="ＭＳ 明朝" pitchFamily="17" charset="-128"/>
              </a:rPr>
              <a:t>　</a:t>
            </a:r>
            <a:endParaRPr lang="en-US" altLang="ja-JP" sz="1050" dirty="0">
              <a:latin typeface="ＭＳ ゴシック" pitchFamily="49" charset="-128"/>
              <a:ea typeface="ＭＳ ゴシック" pitchFamily="49" charset="-128"/>
            </a:endParaRPr>
          </a:p>
          <a:p>
            <a:pPr hangingPunct="0"/>
            <a:endParaRPr lang="en-US" altLang="ja-JP" sz="1050" dirty="0">
              <a:latin typeface="ＭＳ ゴシック" pitchFamily="49" charset="-128"/>
              <a:ea typeface="ＭＳ ゴシック" pitchFamily="49" charset="-128"/>
            </a:endParaRPr>
          </a:p>
          <a:p>
            <a:pPr hangingPunct="0"/>
            <a:endParaRPr lang="en-US" altLang="ja-JP" sz="1200" dirty="0">
              <a:latin typeface="ＭＳ ゴシック" pitchFamily="49" charset="-128"/>
              <a:ea typeface="ＭＳ ゴシック" pitchFamily="49" charset="-128"/>
            </a:endParaRPr>
          </a:p>
          <a:p>
            <a:pPr hangingPunct="0"/>
            <a:endParaRPr lang="en-US" altLang="ja-JP" sz="1200" dirty="0">
              <a:latin typeface="ＭＳ ゴシック" pitchFamily="49" charset="-128"/>
              <a:ea typeface="ＭＳ ゴシック" pitchFamily="49" charset="-128"/>
            </a:endParaRPr>
          </a:p>
          <a:p>
            <a:pPr hangingPunct="0"/>
            <a:endParaRPr lang="en-US" altLang="ja-JP" sz="1200" dirty="0">
              <a:latin typeface="ＭＳ ゴシック" pitchFamily="49" charset="-128"/>
              <a:ea typeface="ＭＳ ゴシック" pitchFamily="49" charset="-128"/>
            </a:endParaRPr>
          </a:p>
          <a:p>
            <a:pPr hangingPunct="0"/>
            <a:endParaRPr lang="en-US" altLang="ja-JP" sz="1200" dirty="0"/>
          </a:p>
        </p:txBody>
      </p:sp>
      <p:sp>
        <p:nvSpPr>
          <p:cNvPr id="2050" name="Rectangle 2"/>
          <p:cNvSpPr>
            <a:spLocks noChangeArrowheads="1"/>
          </p:cNvSpPr>
          <p:nvPr/>
        </p:nvSpPr>
        <p:spPr bwMode="auto">
          <a:xfrm>
            <a:off x="0" y="-17621"/>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30985365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TotalTime>
  <Words>923</Words>
  <Application>Microsoft Office PowerPoint</Application>
  <PresentationFormat>画面に合わせる (4:3)</PresentationFormat>
  <Paragraphs>71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Ｐ明朝</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教育指導課</dc:creator>
  <cp:lastModifiedBy>仲村舞</cp:lastModifiedBy>
  <cp:revision>119</cp:revision>
  <cp:lastPrinted>2024-01-05T01:03:06Z</cp:lastPrinted>
  <dcterms:created xsi:type="dcterms:W3CDTF">2013-10-02T05:07:12Z</dcterms:created>
  <dcterms:modified xsi:type="dcterms:W3CDTF">2025-03-26T05:41:09Z</dcterms:modified>
</cp:coreProperties>
</file>